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4" r:id="rId39"/>
    <p:sldId id="295" r:id="rId40"/>
    <p:sldId id="296" r:id="rId41"/>
    <p:sldId id="297" r:id="rId42"/>
    <p:sldId id="304" r:id="rId43"/>
    <p:sldId id="305" r:id="rId44"/>
    <p:sldId id="306" r:id="rId45"/>
    <p:sldId id="307" r:id="rId46"/>
    <p:sldId id="308" r:id="rId47"/>
    <p:sldId id="309" r:id="rId48"/>
    <p:sldId id="310" r:id="rId49"/>
    <p:sldId id="311" r:id="rId50"/>
    <p:sldId id="312" r:id="rId51"/>
    <p:sldId id="313" r:id="rId52"/>
    <p:sldId id="314" r:id="rId53"/>
    <p:sldId id="315" r:id="rId54"/>
    <p:sldId id="316" r:id="rId55"/>
    <p:sldId id="317" r:id="rId56"/>
    <p:sldId id="318" r:id="rId57"/>
    <p:sldId id="319" r:id="rId58"/>
    <p:sldId id="320" r:id="rId59"/>
    <p:sldId id="321" r:id="rId60"/>
    <p:sldId id="293"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4" r:id="rId74"/>
    <p:sldId id="335" r:id="rId75"/>
    <p:sldId id="336" r:id="rId76"/>
    <p:sldId id="337" r:id="rId77"/>
    <p:sldId id="338" r:id="rId78"/>
    <p:sldId id="339" r:id="rId79"/>
    <p:sldId id="340" r:id="rId80"/>
    <p:sldId id="341" r:id="rId81"/>
    <p:sldId id="342" r:id="rId82"/>
    <p:sldId id="343" r:id="rId83"/>
    <p:sldId id="344" r:id="rId84"/>
    <p:sldId id="345" r:id="rId85"/>
    <p:sldId id="346" r:id="rId86"/>
    <p:sldId id="347" r:id="rId87"/>
    <p:sldId id="348" r:id="rId88"/>
    <p:sldId id="349" r:id="rId89"/>
    <p:sldId id="350" r:id="rId90"/>
    <p:sldId id="351" r:id="rId91"/>
    <p:sldId id="352" r:id="rId92"/>
    <p:sldId id="353" r:id="rId93"/>
    <p:sldId id="354" r:id="rId94"/>
    <p:sldId id="355" r:id="rId95"/>
    <p:sldId id="356" r:id="rId96"/>
    <p:sldId id="357" r:id="rId97"/>
    <p:sldId id="358" r:id="rId98"/>
    <p:sldId id="360" r:id="rId99"/>
    <p:sldId id="361" r:id="rId100"/>
    <p:sldId id="362" r:id="rId101"/>
    <p:sldId id="363" r:id="rId102"/>
    <p:sldId id="364" r:id="rId103"/>
    <p:sldId id="365" r:id="rId104"/>
    <p:sldId id="370" r:id="rId105"/>
    <p:sldId id="371" r:id="rId106"/>
    <p:sldId id="372" r:id="rId107"/>
    <p:sldId id="373" r:id="rId10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90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p14="http://schemas.microsoft.com/office/powerpoint/2010/main" xmlns=""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pPr/>
              <a:t>1</a:t>
            </a:fld>
            <a:endParaRPr lang="en-US"/>
          </a:p>
        </p:txBody>
      </p:sp>
    </p:spTree>
    <p:extLst>
      <p:ext uri="{BB962C8B-B14F-4D97-AF65-F5344CB8AC3E}">
        <p14:creationId xmlns:p14="http://schemas.microsoft.com/office/powerpoint/2010/main" xmlns=""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a:t>
            </a:r>
            <a:endParaRPr lang="en-US" dirty="0"/>
          </a:p>
        </p:txBody>
      </p:sp>
    </p:spTree>
    <p:extLst>
      <p:ext uri="{BB962C8B-B14F-4D97-AF65-F5344CB8AC3E}">
        <p14:creationId xmlns:p14="http://schemas.microsoft.com/office/powerpoint/2010/main" xmlns=""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a:t>
            </a:r>
            <a:endParaRPr lang="en-US" dirty="0"/>
          </a:p>
        </p:txBody>
      </p:sp>
    </p:spTree>
    <p:extLst>
      <p:ext uri="{BB962C8B-B14F-4D97-AF65-F5344CB8AC3E}">
        <p14:creationId xmlns:p14="http://schemas.microsoft.com/office/powerpoint/2010/main" xmlns=""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xmlns=""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English II</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xmlns=""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Reading / Vocabulary Development. Students understand new vocabulary and use it when reading and writing.[1]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relate the figurative language of a literary work to its historical and cultural setting.[2C]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5310463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provides an analysis for the audience that reflects a logical progression of ideas and a clearly stated point of view.[23B]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77023958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uses graphics and illustrations to help explain concepts where appropriate.[23C]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36794747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uses a variety of evaluative tools (e.g., self-made rubrics, peer reviews, teacher and expert evaluations) to examine the quality of the research.[23D]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00496067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uses a style manual (e.g., Modern Language Association, Chicago Manual of Style) to document sources and format written materials.[23E]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65167640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Listening and Speaking / Speaking. Students speak clearly and to the point, using the conventions of language. Students will continue to apply earlier standards with greater complexity.[25]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40663998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advance a coherent argument that incorporates a clear thesis and a logical progression of valid evidence from reliable sources and that employs eye contact, speaking rate (e.g., pauses for effect), volume, enunciation, purposeful gestures, and conventions of language to communicate ideas effectively.[25A]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88353074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Listening and Speaking / Teamwork. Students work productively with others in teams. Students will continue to apply earlier standards with greater complexity.[26]</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58108868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participate productively in teams, building on the ideas of others, contributing relevant information, developing a plan for consensus-building, and setting ground rules for decision-making.[26A]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711274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Literary Text / Poetry. Students understand, make inferences and draw conclusions about the structure and elements of poetry and provide evidence from text to support their understanding.[3]</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365603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the structure or prosody (e.g., meter, rhyme scheme) and graphic elements (e.g., line length, punctuation, word position) in poetry.[3A]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969991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Literary Text / Drama. Students understand, make inferences and draw conclusions about the structure and elements of drama and provide evidence from text to support their understanding.[4]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472520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how archetypes and motifs in drama affect the plot of plays.[4A]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569405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Literary Text / Fiction. Students understand, make inferences and draw conclusions about the structure and elements of fiction and provide evidence from text to support their understanding.[5]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783405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isolated scenes and their contribution to the success of the plot as a whole in a variety of works of fiction.[5A]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680110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differences in the characters' moral dilemmas in works of fiction across different countries or cultures.[5B]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427453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the connection between forms of narration (e.g., unreliable, omniscient) and tone in works of fiction.[5C]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684376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demonstrate familiarity with works by authors from non-English-speaking literary traditions with emphasis on 20th century world literature.[5D]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651581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determine the meaning of grade-level technical academic English words in multiple content areas (e.g., science, mathematics, social studies, the arts) derived from Latin, Greek, or other linguistic roots and affixes.[1A]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331176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Literary Nonfiction. Students understand, make inferences and draw conclusions about the varied structural patterns and features of literary nonfiction and provide evidence from text to support their </a:t>
            </a:r>
            <a:r>
              <a:rPr lang="en-US" dirty="0" smtClean="0"/>
              <a:t>understanding.[6</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754533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evaluate the role of syntax and diction and the effect of voice, tone, and imagery on a speech, literary essay, or other forms of literary nonfiction.[6A]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563846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Sensory Language. Students understand, make inferences and draw conclusions about how an author's sensory language creates imagery in literary text and provide evidence from text to support their understanding.[7]</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014307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explain the function of symbolism, allegory, and allusions in literary works.[7A]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820445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Informational Text / Culture and History. Students analyze, make inferences and draw conclusions about the author's purpose in cultural, historical, and contemporary contexts and provide evidence from the text to support </a:t>
            </a:r>
            <a:r>
              <a:rPr lang="en-US" dirty="0" smtClean="0"/>
              <a:t>their understanding. </a:t>
            </a:r>
            <a:r>
              <a:rPr lang="en-US" dirty="0"/>
              <a:t>[8]</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456980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analyze the controlling idea and specific purpose of a passage and the textual elements that support and elaborate it, including both the most important details and the less important details.[8A]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9842143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Informational Text / Expository Text. Students analyze, make inferences and draw conclusions about expository text and provide evidence from text to support their understanding.[9]</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0664979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summarize text and distinguish between a summary and a critique and identify non-essential information in a summary and unsubstantiated opinions in a critique.[9A]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9773285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distinguish among different kinds of evidence used to support conclusions and arguments (e.g., logical, empirical, anecdotal) in texts.[9B]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9228746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make and defend subtle inferences and complex conclusions about the ideas in text and their organizational patterns.[9C]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571654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analyze textual context (within a sentence and in larger sections of text) to distinguish between the denotative and connotative meanings of words.[1B]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979209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synthesize and make logical connections between ideas and details in several texts selected to reflect a range of viewpoints on the same topic and support those findings with textual evidence.[9D]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6101023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Informational Text / Persuasive Text. Students analyze, make inferences and draw conclusions about persuasive text and provide evidence from text to support their analysis.[10]</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1110862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explain shifts in perspective in arguments about the same topic and evaluate the accuracy of the evidence used to support the different viewpoints within those arguments.[10A]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9395192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analyze contemporary political debates for such rhetorical and logical fallacies as appeals to commonly held opinions, false dilemmas, appeals to pity, and personal attacks.[10B]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9242151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Reading / Comprehension of Informational Text / Procedural Texts. Students understand how to glean and use information in procedural texts and documents.[11]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4914866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text for the clarity of its graphics and its visual appeal.[11A]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8947885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synthesize information from multiple graphical sources to draw conclusions about the ideas presented (e.g., maps, charts, schematics).[11B]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4137715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Media Literacy. Students use comprehension skills to analyze how words, images, graphics, and sounds work together in various forms to impact meaning. Students will continue to apply earlier standards with greater depth in increasingly more </a:t>
            </a:r>
            <a:r>
              <a:rPr lang="en-US" dirty="0" smtClean="0"/>
              <a:t>complex texts.[12</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3189199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how messages presented in media reflect social and cultural views in ways different from traditional texts.[12A]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508064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analyze how messages in media are conveyed through visual and sound techniques (e.g., editing, reaction shots, sequencing, background music).[12B]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81311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infer word meaning through the identification and analysis of analogies and other word relationships.[1C]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2956510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examine how individual perception or bias in coverage of the same event influences the audience.[12C]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41286451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changes in formality and tone within the same medium for specific audiences and purposes.[12D]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2649326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Writing / / Literary Texts. Students write literary texts to express their ideas and feelings about real or imagined people, events, and ideas. Students are responsible for at least two forms of literary writing.[14]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4777163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write an engaging story with a well-developed conflict and resolution, interesting and believable characters, a range of literary strategies (e.g., dialogue, suspense) and devices to enhance the plot, and sensory details that define the mood or tone.[14A]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6683480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write a poem using a variety of poetic techniques (e.g., structural elements, figurative language) and a variety of poetic forms (e.g., sonnets, ballads).[14B]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7588036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 script with an explicit or implicit theme and details that contribute to a definite mood or tone.[14C]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5575326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Writing / </a:t>
            </a:r>
            <a:r>
              <a:rPr lang="en-US" dirty="0" smtClean="0"/>
              <a:t> </a:t>
            </a:r>
            <a:r>
              <a:rPr lang="en-US" dirty="0"/>
              <a:t>Literary Texts. Students write literary texts to express their ideas and feelings about real or imagined people, events, and ideas. Students are responsible for at least two forms of literary writing.[14]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9925029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 script with an explicit or implicit theme and details that contribute to a definite mood or tone.[14C]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5306566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Writing / Expository and Procedural Texts. Students write expository and procedural or work-related texts to communicate ideas and information to specific audiences for specific purposes.[15]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549229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an analytical essay of sufficient length that includes[15A]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010373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show the relationship between the origins and meaning of foreign words or phrases used frequently in written English and historical events or developments (e.g., glasnost, avant-garde, coup d'état).[1D]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568064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write an analytical essay of sufficient length that includes effective introductory and concluding paragraphs and a variety of sentence structures.[15Ai]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114202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an analytical essay of sufficient length that includes rhetorical devices, and transitions between paragraphs.[15Aii]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9836006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an analytical essay of sufficient length that includes a thesis or controlling idea.[15Aiii]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3903791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an analytical essay of sufficient length that includes an organizing structure appropriate to purpose, audience, and context.[15Aiv]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8169730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an analytical essay of sufficient length that includes relevant evidence and well-chosen details.[15Av]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7225379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write an analytical essay of sufficient length that includes distinctions about the relative value of specific data, facts, and ideas that support the thesis statement.[15Avi]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42641412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write procedural or work-related documents (e.g., instructions, e-mails, correspondence, memos, project plans) that </a:t>
            </a:r>
            <a:r>
              <a:rPr lang="en-US" dirty="0" smtClean="0"/>
              <a:t>include:[</a:t>
            </a:r>
            <a:r>
              <a:rPr lang="en-US" dirty="0"/>
              <a:t>15B]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9794127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write procedural or work-related documents (e.g., instructions, e-mails, correspondence, memos, project plans) that include organized and accurately conveyed information.[15Bi]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42322989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write procedural or work-related documents (e.g., instructions, e-mails, correspondence, memos, project plans) that include reader-friendly formatting techniques.[15Bii]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6270653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write procedural or work-related documents (e.g., instructions, e-mails, correspondence, memos, project plans) that include anticipation of readers' questions.[15Biii]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480186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use a dictionary, a glossary, or a thesaurus (printed or electronic) to determine or confirm the meanings of words and phrases, including their connotations and denotations, and their etymology.[1E]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9778832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an interpretative response to an expository or a literary text (e.g., essay or review) that[15C]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7057203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write an interpretative response to an expository or a literary text (e.g., essay or review) that extends beyond a summary and literal analysis.[15Ci]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7023753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write an interpretative response to an expository or a literary text (e.g., essay or review) that addresses the writing skills for an analytical essay and provides evidence from the text using embedded quotations.[15Cii]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77537921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write an interpretative response to an expository or a literary text (e.g., essay or review) that analyzes the aesthetic effects of an author's use of stylistic and rhetorical devices.[15Ciii]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66163435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produce a multimedia presentation (e.g., documentary, class newspaper, docudrama, infomercial, visual or textual parodies, theatrical production) with graphics, images, and sound that conveys a distinctive point of view and appeals to a specific audience.[15D]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416013087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Writing / Persuasive Texts. Students write persuasive texts to influence the attitudes or actions of a specific audience on specific issues.[16]</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8591288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 clear thesis or position based on logical reasons supported by precise and relevant evidence.[16A]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5875447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consideration of the whole range of information and views on the topic and accurate and honest representation of these views (i.e., in the author's own words and not out of context).[16B]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6476711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counter-arguments based on evidence to anticipate and address objections.[16C]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7265877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 organizing structure appropriate to the purpose, audience, and context.[16D]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716519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Theme and Genre. Students analyze, make inferences and draw conclusions about theme and genre in different cultural, historical, and contemporary contexts and provide evidence from the text to support their </a:t>
            </a:r>
            <a:r>
              <a:rPr lang="en-US" dirty="0" smtClean="0"/>
              <a:t>understanding.[2</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63817723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 analysis of the relative value of specific data, facts, and ideas.[16E]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4496785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 range of appropriate appeals (e.g., descriptions, anecdotes, case studies, analogies, illustrations).[16F]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66412255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Oral and Written Conventions / Conventions. Students understand the function of and use the conventions of academic language when speaking and writing. Students will continue to apply earlier standards with greater complexity.[17]</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41229178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and understand the function of the following parts of speech in the context of reading, writing, and speaking[17A]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83336948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use and understand the function of the following parts of speech in the context of reading, writing, and speaking more complex active and passive tenses and </a:t>
            </a:r>
            <a:r>
              <a:rPr lang="en-US" dirty="0" err="1"/>
              <a:t>verbals</a:t>
            </a:r>
            <a:r>
              <a:rPr lang="en-US" dirty="0"/>
              <a:t> (gerunds, infinitives, participles).[17Ai]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413110832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 and understand the function of the following parts of speech in the context of reading, writing, and speaking restrictive and nonrestrictive relative clauses.[17Aii]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70018231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 and understand the function of the following parts of speech in the context of reading, writing, and speaking reciprocal pronouns (e.g., each other, one another).[17Aiii]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93319394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and use the subjunctive mood to express doubts, wishes, and possibilities.[17B]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5573632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a variety of correctly structured sentences (e.g., compound, complex, compound-complex).[17C]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83656843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Oral and Written Conventions / Handwriting, Capitalization, and Punctuation. Students write legibly and use appropriate capitalization and punctuation conventions in their compositions.[18]</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228619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compare and contrast differences in similar themes expressed in different time periods.[2A]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42103626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conventions of capitalization.[18A]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67336101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correct punctuation marks including[18B]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72058955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correct punctuation marks including comma placement in nonrestrictive phrases, clauses, and contrasting expressions.[18Bi]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54185056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correct punctuation marks including quotation marks to indicate sarcasm or irony.[18Bii]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54348391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correct punctuation marks including dashes to emphasize parenthetical information.[18Biii]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31185554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Oral and Written Conventions / Spelling. Students spell correctly.[19]</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00781025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correctly, including using various resources to determine and check correct spellings.[19A]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5959308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Research / Research Plan. Students ask open-ended research questions and develop a plan for answering them.[20]</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8652264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brainstorm, consult with others, decide upon a topic, and formulate a major research question to address the major research topic.[20A]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11017253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formulate a plan for engaging in research on a complex, multi-faceted topic.[20B]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68567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archetypes (e.g., journey of a hero, tragic flaw) in mythic, traditional and classical literature.[2B]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35987226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Research / Gathering Sources. Students determine, locate, and explore the full range of relevant sources addressing a research question and systematically record the information they gather.[21]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412382519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follow the research plan to compile data from authoritative sources in a manner that identifies the major issues and debates within the field of inquiry.[21A]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426624373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organize information gathered from multiple sources to create a variety of graphics and forms (e.g., notes, learning logs).[21B]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9621359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paraphrase, summarize, quote, and accurately cite all researched information according to a standard format (e.g., author, title, page number).[21C]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46677459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Research / Synthesizing Information. Students clarify research questions and evaluate and synthesize collected information.[22]</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58676178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modify the major research question as necessary to refocus the research plan.[22A]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62357271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evaluate the relevance of information to the topic and determine the reliability, validity, and accuracy of sources (including Internet sources) by examining their authority and objectivity.[22B]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6038683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critique the research process at each step to implement changes as the need occurs and is identified.[22C]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94559878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Research / Organizing and Presenting Ideas. Students organize and present their ideas and information according to the purpose of the research and their audience.[23]</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86136833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marshals evidence in support of a clear thesis statement and related claims.[23A]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9771358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TotalTime>
  <Words>3230</Words>
  <Application>Microsoft Office PowerPoint</Application>
  <PresentationFormat>On-screen Show (4:3)</PresentationFormat>
  <Paragraphs>322</Paragraphs>
  <Slides>107</Slides>
  <Notes>1</Notes>
  <HiddenSlides>0</HiddenSlides>
  <MMClips>0</MMClips>
  <ScaleCrop>false</ScaleCrop>
  <HeadingPairs>
    <vt:vector size="4" baseType="variant">
      <vt:variant>
        <vt:lpstr>Theme</vt:lpstr>
      </vt:variant>
      <vt:variant>
        <vt:i4>1</vt:i4>
      </vt:variant>
      <vt:variant>
        <vt:lpstr>Slide Titles</vt:lpstr>
      </vt:variant>
      <vt:variant>
        <vt:i4>107</vt:i4>
      </vt:variant>
    </vt:vector>
  </HeadingPairs>
  <TitlesOfParts>
    <vt:vector size="10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16</cp:revision>
  <dcterms:created xsi:type="dcterms:W3CDTF">2014-10-20T16:17:28Z</dcterms:created>
  <dcterms:modified xsi:type="dcterms:W3CDTF">2014-11-17T18:07:43Z</dcterms:modified>
</cp:coreProperties>
</file>