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 id="296" r:id="rId41"/>
    <p:sldId id="297"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293"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60" r:id="rId99"/>
    <p:sldId id="361" r:id="rId100"/>
    <p:sldId id="362" r:id="rId101"/>
    <p:sldId id="363" r:id="rId102"/>
    <p:sldId id="364" r:id="rId103"/>
    <p:sldId id="365" r:id="rId104"/>
    <p:sldId id="370" r:id="rId105"/>
    <p:sldId id="371" r:id="rId106"/>
    <p:sldId id="372" r:id="rId107"/>
    <p:sldId id="373" r:id="rId10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the figurative language of a literary work to its historical and cultural setting.[2C]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5310463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provides an analysis for the audience that reflects a logical progression of ideas and a clearly stated point of view.[23B]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7702395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graphics and illustrations to help explain concepts where appropriate.[23C]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36794747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uses a variety of evaluative tools (e.g., self-made rubrics, peer reviews, teacher and expert evaluations) to examine the quality of the research.[23D]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0049606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a style manual (e.g., Modern Language Association, Chicago Manual of Style) to document sources and format written materials.[23E]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6516764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Speaking. Students speak clearly and to the point, using the conventions of language. Students will continue to apply earlier standards with greater complexity.[25]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0663998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advance a coherent argument that incorporates a clear thesis and a logical progression of valid evidence from reliable sources and that employs eye contact, speaking rate (e.g., pauses for effect), volume, enunciation, purposeful gestures, and conventions of language to communicate ideas effectively.[25A]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88353074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Listening and Speaking / Teamwork. Students work productively with others in teams. Students will continue to apply earlier standards with greater complexity.[26]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810886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participate productively in teams, building on the ideas of others, contributing relevant information, developing a plan for consensus-building, and setting ground rules for decision-making.[26A]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711274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understanding.[3]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365603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structure or prosody (e.g., meter, rhyme scheme) and graphic elements (e.g., line length, punctuation, word position) in poetry.[3A]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96999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make inferences and draw conclusions about the structure and elements of drama and provide evidence from text to support their understanding.[4]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472520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how archetypes and motifs in drama affect the plot of plays.[4A]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56940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783405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isolated scenes and their contribution to the success of the plot as a whole in a variety of works of fiction.[5A]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680110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differences in the characters' moral dilemmas in works of fiction across different countries or cultures.[5B]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27453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connection between forms of narration (e.g., unreliable, omniscient) and tone in works of fiction.[5C]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684376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familiarity with works by authors from non-English-speaking literary traditions with emphasis on 20th century world literature.[5D]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65158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the meaning of grade-level technical academic English words in multiple content areas (e.g., science, mathematics, social studies, the arts) derived from Latin, Greek, or other linguistic roots and affixes.[1A]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331176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75453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evaluate the role of syntax and diction and the effect of voice, tone, and imagery on a speech, literary essay, or other forms of literary nonfiction.[6A]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563846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014307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function of symbolism, allegory, and allusions in literary works.[7A]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82044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a:t>
            </a:r>
            <a:r>
              <a:rPr lang="en-US" dirty="0" smtClean="0"/>
              <a:t>their understanding. </a:t>
            </a:r>
            <a:r>
              <a:rPr lang="en-US" dirty="0"/>
              <a:t>[8]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56980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the controlling idea and specific purpose of a passage and the textual elements that support and elaborate it, including both the most important details and the less important details.[8A]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984214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066497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summarize text and distinguish between a summary and a critique and identify non-essential information in a summary and unsubstantiated opinions in a critique.[9A]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77328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distinguish among different kinds of evidence used to support conclusions and arguments (e.g., logical, empirical, anecdotal) in texts.[9B]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22874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and defend subtle inferences and complex conclusions about the ideas in text and their organizational patterns.[9C]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571654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textual context (within a sentence and in larger sections of text) to distinguish between the denotative and connotative meanings of words.[1B]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7920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synthesize and make logical connections between ideas and details in several texts selected to reflect a range of viewpoints on the same topic and support those findings with textual evidence.[9D]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610102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111086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explain shifts in perspective in arguments about the same topic and evaluate the accuracy of the evidence used to support the different viewpoints within those arguments.[10A]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39519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analyze contemporary political debates for such rhetorical and logical fallacies as appeals to commonly held opinions, false dilemmas, appeals to pity, and personal attacks.[10B]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924215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491486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text for the clarity of its graphics and its visual appeal.[11A]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894788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synthesize information from multiple graphical sources to draw conclusions about the ideas presented (e.g., maps, charts, schematics).[11B]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413771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will continue to apply earlier standards with greater depth in increasingly more </a:t>
            </a:r>
            <a:r>
              <a:rPr lang="en-US" dirty="0" smtClean="0"/>
              <a:t>complex texts.[12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318919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how messages presented in media reflect social and cultural views in ways different from traditional texts.[12A]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08064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how messages in media are conveyed through visual and sound techniques (e.g., editing, reaction shots, sequencing, background music).[12B]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8131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infer word meaning through the identification and analysis of analogies and other word relationships.[1C]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2956510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how individual perception or bias in coverage of the same event influences the audience.[12C]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1286451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changes in formality and tone within the same medium for specific audiences and purposes.[12D]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2649326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 Literary Texts. Students write literary texts to express their ideas and feelings about real or imagined people, events, and ideas. Students are responsible for at least two forms of literary writing.[14]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77716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write an engaging story with a well-developed conflict and resolution, interesting and believable characters, a range of literary strategies (e.g., dialogue, suspense) and devices to enhance the plot, and sensory details that define the mood or tone.[14A]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668348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 poem using a variety of poetic techniques (e.g., structural elements, figurative language) and a variety of poetic forms (e.g., sonnets, ballads).[14B]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58803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script with an explicit or implicit theme and details that contribute to a definite mood or tone.[14C]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557532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a:t>
            </a:r>
            <a:r>
              <a:rPr lang="en-US" dirty="0" smtClean="0"/>
              <a:t> </a:t>
            </a:r>
            <a:r>
              <a:rPr lang="en-US" dirty="0"/>
              <a:t>Literary Texts. Students write literary texts to express their ideas and feelings about real or imagined people, events, and ideas. Students are responsible for at least two forms of literary writing.[14]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92502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script with an explicit or implicit theme and details that contribute to a definite mood or tone.[14C]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30656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4922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01037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show the relationship between the origins and meaning of foreign words or phrases used frequently in written English and historical events or developments (e.g., glasnost, avant-garde, coup d'état).[1D]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6806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analytical essay of sufficient length that includes effective introductory and concluding paragraphs and a variety of sentence structures.[15Ai]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114202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rhetorical devices, and transitions between paragraphs.[15Aii]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983600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a thesis or controlling idea.[15Aiii]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3903791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an organizing structure appropriate to purpose, audience, and context.[15Aiv]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8169730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relevant evidence and well-chosen details.[15Av]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225379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analytical essay of sufficient length that includes distinctions about the relative value of specific data, facts, and ideas that support the thesis statement.[15Avi]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264141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procedural or work-related documents (e.g., instructions, e-mails, correspondence, memos, project plans) that </a:t>
            </a:r>
            <a:r>
              <a:rPr lang="en-US" dirty="0" smtClean="0"/>
              <a:t>include:[</a:t>
            </a:r>
            <a:r>
              <a:rPr lang="en-US" dirty="0"/>
              <a:t>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9794127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instructions, e-mails, correspondence, memos, project plans) that include organized and accurately conveyed information.[15Bi]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2322989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instructions, e-mails, correspondence, memos, project plans) that include reader-friendly formatting techniques.[15Bii]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6270653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instructions, e-mails, correspondence, memos, project plans) that include anticipation of readers' questions.[15Biii]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80186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 dictionary, a glossary, or a thesaurus (printed or electronic) to determine or confirm the meanings of words and phrases, including their connotations and denotations, and their etymology.[1E]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9778832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interpretative response to an expository or a literary text (e.g., essay or review) that[15C]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05720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interpretative response to an expository or a literary text (e.g., essay or review) that extends beyond a summary and literal analysis.[15Ci]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7023753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an interpretative response to an expository or a literary text (e.g., essay or review) that addresses the writing skills for an analytical essay and provides evidence from the text using embedded quotations.[15Cii]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753792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an interpretative response to an expository or a literary text (e.g., essay or review) that analyzes the aesthetic effects of an author's use of stylistic and rhetorical devices.[15Ciii]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6616343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produce a multimedia presentation (e.g., documentary, class newspaper, docudrama, infomercial, visual or textual parodies, theatrical production) with graphics, images, and sound that conveys a distinctive point of view and appeals to a specific audience.[15D]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1601308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8591288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 clear thesis or position based on logical reasons supported by precise and relevant evidence.[16A]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5875447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consideration of the whole range of information and views on the topic and accurate and honest representation of these views (i.e., in the author's own words and not out of context).[16B]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6476711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counter-arguments based on evidence to anticipate and address objections.[16C]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265877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 organizing structure appropriate to the purpose, audience, and context.[16D]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716519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6381772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 analysis of the relative value of specific data, facts, and ideas.[16E]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496785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 range of appropriate appeals (e.g., descriptions, anecdotes, case studies, analogies, illustrations).[16F]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6641225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Oral and Written Conventions / Conventions. Students understand the function of and use the conventions of academic language when speaking and writing. Students will continue to apply earlier standards with greater complexity.[17]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122917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speaking[17A]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8333694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more complex active and passive tenses and </a:t>
            </a:r>
            <a:r>
              <a:rPr lang="en-US" dirty="0" err="1"/>
              <a:t>verbals</a:t>
            </a:r>
            <a:r>
              <a:rPr lang="en-US" dirty="0"/>
              <a:t> (gerunds, infinitives, participles).[17Ai]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1311083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restrictive and nonrestrictive relative clauses.[17Aii]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7001823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reciprocal pronouns (e.g., each other, one another).[17Aiii]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9331939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use the subjunctive mood to express doubts, wishes, and possibilities.[17B]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573632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 variety of correctly structured sentences (e.g., compound, complex, compound-complex).[17C]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8365684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228619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differences in similar themes expressed in different time periods.[2A]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2103626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conventions of capitalization.[18A]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6733610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7205895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comma placement in nonrestrictive phrases, clauses, and contrasting expressions.[18Bi]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418505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quotation marks to indicate sarcasm or irony.[18Bii]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5434839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dashes to emphasize parenthetical information.[18Biii]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3118555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0078102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correctly, including using various resources to determine and check correct spellings.[19A]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5959308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8652264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brainstorm, consult with others, decide upon a topic, and formulate a major research question to address the major research topic.[20A]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1101725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formulate a plan for engaging in research on a complex, multi-faceted topic.[20B]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68567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archetypes (e.g., journey of a hero, tragic flaw) in mythic, traditional and classical literature.[2B]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3598722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1238251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follow the research plan to compile data from authoritative sources in a manner that identifies the major issues and debates within the field of inquiry.[21A]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2662437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information gathered from multiple sources to create a variety of graphics and forms (e.g., notes, learning logs).[21B]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9621359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paraphrase, summarize, quote, and accurately cite all researched information according to a standard format (e.g., author, title, page number).[21C]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667745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867617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modify the major research question as necessary to refocus the research plan.[22A]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62357271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evaluate the relevance of information to the topic and determine the reliability, validity, and accuracy of sources (including Internet sources) by examining their authority and objectivity.[22B]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603868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critique the research process at each step to implement changes as the need occurs and is identified.[22C]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455987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8613683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marshals evidence in support of a clear thesis statement and related claims.[23A]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771358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3230</Words>
  <Application>Microsoft Office PowerPoint</Application>
  <PresentationFormat>On-screen Show (4:3)</PresentationFormat>
  <Paragraphs>322</Paragraphs>
  <Slides>107</Slides>
  <Notes>1</Notes>
  <HiddenSlides>0</HiddenSlides>
  <MMClips>0</MMClips>
  <ScaleCrop>false</ScaleCrop>
  <HeadingPairs>
    <vt:vector size="4" baseType="variant">
      <vt:variant>
        <vt:lpstr>Theme</vt:lpstr>
      </vt:variant>
      <vt:variant>
        <vt:i4>1</vt:i4>
      </vt:variant>
      <vt:variant>
        <vt:lpstr>Slide Titles</vt:lpstr>
      </vt:variant>
      <vt:variant>
        <vt:i4>107</vt:i4>
      </vt:variant>
    </vt:vector>
  </HeadingPairs>
  <TitlesOfParts>
    <vt:vector size="10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16</cp:revision>
  <dcterms:created xsi:type="dcterms:W3CDTF">2014-10-20T16:17:28Z</dcterms:created>
  <dcterms:modified xsi:type="dcterms:W3CDTF">2014-11-17T18:07:43Z</dcterms:modified>
</cp:coreProperties>
</file>